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7" r:id="rId2"/>
    <p:sldId id="407" r:id="rId3"/>
    <p:sldId id="481" r:id="rId4"/>
    <p:sldId id="483" r:id="rId5"/>
    <p:sldId id="487" r:id="rId6"/>
    <p:sldId id="482" r:id="rId7"/>
    <p:sldId id="509" r:id="rId8"/>
    <p:sldId id="484" r:id="rId9"/>
    <p:sldId id="485" r:id="rId10"/>
    <p:sldId id="486" r:id="rId11"/>
    <p:sldId id="488" r:id="rId12"/>
    <p:sldId id="489" r:id="rId13"/>
    <p:sldId id="491" r:id="rId14"/>
    <p:sldId id="517" r:id="rId15"/>
    <p:sldId id="518" r:id="rId16"/>
    <p:sldId id="498" r:id="rId17"/>
    <p:sldId id="495" r:id="rId18"/>
    <p:sldId id="499" r:id="rId19"/>
    <p:sldId id="504" r:id="rId20"/>
    <p:sldId id="505" r:id="rId21"/>
    <p:sldId id="506" r:id="rId22"/>
    <p:sldId id="508" r:id="rId23"/>
    <p:sldId id="510" r:id="rId24"/>
    <p:sldId id="514" r:id="rId25"/>
    <p:sldId id="519" r:id="rId26"/>
    <p:sldId id="515" r:id="rId27"/>
    <p:sldId id="511" r:id="rId28"/>
    <p:sldId id="492" r:id="rId29"/>
    <p:sldId id="490" r:id="rId30"/>
    <p:sldId id="493" r:id="rId31"/>
    <p:sldId id="51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7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4611-440D-5F45-B2CD-056F81567A3F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5503-E639-4240-95AA-7455060EE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8B828-0320-5C4E-AE43-B0D28CAA56EB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8971A8-784B-5943-8E56-A87171B367FE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2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8F052-4D68-8C40-A826-1E25BD1C50B0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1070C-3499-B345-A724-D65F16EE8984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5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9B038-76B8-2046-A5B8-54CFDB6DE73B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1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7DE5C-EF31-5B4F-BCA9-F7A7AC1B7267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BC4C2-9061-9449-A33A-8008D6913207}" type="datetime1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3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0ED6B-F81E-4847-B952-F1296C1D5B58}" type="datetime1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E485A-5633-B943-BAA4-E8BF14B55C6E}" type="datetime1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0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CAD70-CD70-CA46-BC9D-5DB972903C84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DB83F-9CF7-1C42-BDF8-96F22815A096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8D46AF3-5A7B-674E-ADF0-0957E54265C7}" type="datetime1">
              <a:rPr lang="en-US" smtClean="0"/>
              <a:t>10/26/23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NE 795: Advanced Reactor Materials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2023</a:t>
            </a:r>
          </a:p>
          <a:p>
            <a:r>
              <a:rPr lang="en-US" dirty="0"/>
              <a:t>Dr. Benjamin Beeler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845E4-3E93-9740-B390-85F852DD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82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DB9D-B342-8540-9472-DABDCC07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6DB0-3BCC-9049-9705-E9EB7BC6C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96311"/>
            <a:ext cx="5065643" cy="4157663"/>
          </a:xfrm>
        </p:spPr>
        <p:txBody>
          <a:bodyPr/>
          <a:lstStyle/>
          <a:p>
            <a:r>
              <a:rPr lang="en-US" sz="2000" dirty="0"/>
              <a:t>The addition or replacement of Mo with W and B increases the stability of M23C6</a:t>
            </a:r>
          </a:p>
          <a:p>
            <a:r>
              <a:rPr lang="en-US" sz="2000" dirty="0"/>
              <a:t>Lower Ni content introduces </a:t>
            </a:r>
            <a:r>
              <a:rPr lang="el-GR" sz="2000" dirty="0"/>
              <a:t>δ</a:t>
            </a:r>
            <a:r>
              <a:rPr lang="en-US" sz="2000" dirty="0"/>
              <a:t>-ferrite, while its increase reduces creep strength</a:t>
            </a:r>
          </a:p>
          <a:p>
            <a:r>
              <a:rPr lang="en-US" sz="2000" dirty="0"/>
              <a:t>Lower Si reduces oxidation resistance, while higher Si content leads to agglomeration of carbides</a:t>
            </a:r>
          </a:p>
          <a:p>
            <a:r>
              <a:rPr lang="en-US" sz="2000" dirty="0"/>
              <a:t>The composition of all other elements can be optimized, based on structure–property correlation studies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C72ACA-B197-874B-8AFF-3B60BEDA5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1340" y="1968500"/>
            <a:ext cx="5157319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ED542-8D42-C844-857F-0D8FFD77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E9DB-6FF9-6441-9BD9-5B1E310C5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97B7A-8B07-754C-9AD4-CD04C762E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5587999" cy="4157663"/>
          </a:xfrm>
        </p:spPr>
        <p:txBody>
          <a:bodyPr/>
          <a:lstStyle/>
          <a:p>
            <a:r>
              <a:rPr lang="en-US" sz="2000" dirty="0"/>
              <a:t>The development of high creep-rupture strength steels is based on optimizing the composition, </a:t>
            </a:r>
            <a:r>
              <a:rPr lang="el-GR" sz="2000" dirty="0"/>
              <a:t>δ</a:t>
            </a:r>
            <a:r>
              <a:rPr lang="en-US" sz="2000" dirty="0"/>
              <a:t>-ferrite content, increasing the stability of the martensite, dislocation structure, and maximizing the solid solution and precipitation hardening</a:t>
            </a:r>
          </a:p>
          <a:p>
            <a:r>
              <a:rPr lang="en-US" sz="2000" dirty="0"/>
              <a:t>Based upon this property tailoring, a large number of alloys have been developed over the last 75 years</a:t>
            </a:r>
          </a:p>
          <a:p>
            <a:r>
              <a:rPr lang="en-US" sz="2000" dirty="0"/>
              <a:t>Reduced activation ferritic-martensitic (RAFM) steels steels have been developed in order to make concentrations of high activation residual elements lower</a:t>
            </a:r>
          </a:p>
          <a:p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BFBBD7-F263-1246-99FF-760DEB1DCC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2862" y="1968500"/>
            <a:ext cx="495427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E97FEE-6E07-C549-A1E9-27B81832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6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C3F1-8BF9-B244-8A4E-49CE91B3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3589-78F5-F548-A5D1-C54DBE31A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microstructure of the steels consists of a) martensite laths containing dislocations; b) coarse M23C6 particles located at prior austenite and ferrite grain boundaries; c) finer carbide precipitates found within the laths and at the lath/subgrain boundaries</a:t>
            </a:r>
          </a:p>
          <a:p>
            <a:r>
              <a:rPr lang="en-US" sz="2400" dirty="0"/>
              <a:t>M2X precipitates rich in Cr also form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0E6FF-7285-A749-BDC8-B0082000C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4088" y="2327756"/>
            <a:ext cx="2497058" cy="1933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29D7C-736B-0A41-8B9F-320F20DF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0AED6-1039-3EE3-4F13-D083AFF6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146" y="2249445"/>
            <a:ext cx="2963667" cy="3595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3D3547-D730-9C0D-822C-81C02D21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443" y="4333281"/>
            <a:ext cx="2355703" cy="2388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E7337-D0EA-57D1-FC93-B410075BE18D}"/>
              </a:ext>
            </a:extLst>
          </p:cNvPr>
          <p:cNvSpPr txBox="1"/>
          <p:nvPr/>
        </p:nvSpPr>
        <p:spPr>
          <a:xfrm>
            <a:off x="6875362" y="1968500"/>
            <a:ext cx="470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HT-9 initial microstructures</a:t>
            </a:r>
          </a:p>
        </p:txBody>
      </p:sp>
    </p:spTree>
    <p:extLst>
      <p:ext uri="{BB962C8B-B14F-4D97-AF65-F5344CB8AC3E}">
        <p14:creationId xmlns:p14="http://schemas.microsoft.com/office/powerpoint/2010/main" val="342751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25C60-1B3F-C542-87DF-4CF61879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6494-BEE7-1045-9BFD-80DDE9AD8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431260" cy="4157663"/>
          </a:xfrm>
        </p:spPr>
        <p:txBody>
          <a:bodyPr/>
          <a:lstStyle/>
          <a:p>
            <a:r>
              <a:rPr lang="en-US" sz="2200" dirty="0"/>
              <a:t>In reactor, this microstructure will change, with the M2X precipitates being replaced by MX intermetallic and Laves phases due to long exposure to high temperature</a:t>
            </a:r>
          </a:p>
          <a:p>
            <a:r>
              <a:rPr lang="en-US" sz="2200" dirty="0"/>
              <a:t>There are three types of processes with respect to evolution of secondary phases: irradiation-induced precipitation, irradiation-enhanced transformations, and the irradiation modified phases</a:t>
            </a:r>
          </a:p>
          <a:p>
            <a:r>
              <a:rPr lang="en-US" sz="2200" dirty="0"/>
              <a:t>The evolution of these phases depends on the composition and structure of the steel and the irradiation parameters like the temperature and fluence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018B26-D51A-984A-88C0-B7C91ACF19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0859" y="1800224"/>
            <a:ext cx="5021755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3C288-47AA-664A-AAAD-8793B1FF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439E28-600F-AEAB-DF41-CD4654562B8F}"/>
              </a:ext>
            </a:extLst>
          </p:cNvPr>
          <p:cNvSpPr txBox="1"/>
          <p:nvPr/>
        </p:nvSpPr>
        <p:spPr>
          <a:xfrm>
            <a:off x="7170245" y="5957887"/>
            <a:ext cx="50217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Helvetica" pitchFamily="2" charset="0"/>
              </a:rPr>
              <a:t>Fe2Mo Laves intermetallic phase around the M23C6</a:t>
            </a:r>
          </a:p>
        </p:txBody>
      </p:sp>
    </p:spTree>
    <p:extLst>
      <p:ext uri="{BB962C8B-B14F-4D97-AF65-F5344CB8AC3E}">
        <p14:creationId xmlns:p14="http://schemas.microsoft.com/office/powerpoint/2010/main" val="268651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77BA-BA9F-ADB3-351B-B069464F3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E928-B86B-79B6-46A8-8E4C0990E3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Dislocation loops are the primary defect species observed</a:t>
            </a:r>
          </a:p>
          <a:p>
            <a:r>
              <a:rPr lang="en-US" sz="2200" dirty="0"/>
              <a:t>Loops are typically larger and with a lower number density as the irradiation temperature is increased</a:t>
            </a:r>
          </a:p>
          <a:p>
            <a:r>
              <a:rPr lang="en-US" sz="2200" dirty="0"/>
              <a:t>Loop size and density are increased as a function of dose, with loop density potentially saturating at 10 dpa</a:t>
            </a:r>
          </a:p>
          <a:p>
            <a:r>
              <a:rPr lang="en-US" sz="2200" dirty="0"/>
              <a:t>Voids can also form above 400C</a:t>
            </a:r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58A9C-3F35-BB08-A788-E0C58E56A2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Radiation-induced segregation can occur in these steels, but has been significantly less studied than in austenitic steels</a:t>
            </a:r>
          </a:p>
          <a:p>
            <a:r>
              <a:rPr lang="en-US" sz="2200" dirty="0"/>
              <a:t>General consensus that Cr is depleted at interfaces, and Ni, Si , and P are enriched at sinks</a:t>
            </a:r>
          </a:p>
          <a:p>
            <a:r>
              <a:rPr lang="en-US" sz="2200" dirty="0"/>
              <a:t>RIS appears to be dependent on both irradiation dose and temperature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AEC30-BCA0-849B-2B40-C291978A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7EDF-3919-BDE1-28ED-E0CCAAB2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8322C-D4AD-4FCF-F5B0-2302EAF36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108294" cy="4157663"/>
          </a:xfrm>
        </p:spPr>
        <p:txBody>
          <a:bodyPr/>
          <a:lstStyle/>
          <a:p>
            <a:r>
              <a:rPr lang="en-US" sz="2000" dirty="0"/>
              <a:t>Thermal processing will lead to precipitation, which affects the mechanical properties</a:t>
            </a:r>
          </a:p>
          <a:p>
            <a:r>
              <a:rPr lang="en-US" sz="2000" dirty="0"/>
              <a:t>Most of the carbon forms in M23C6 precipitates, which increase strength and reduce ductility</a:t>
            </a:r>
          </a:p>
          <a:p>
            <a:r>
              <a:rPr lang="en-US" sz="2000" dirty="0"/>
              <a:t>RIS leading to Cr depletion increases the matrix composition and can lead to alpha’ formation, which embrittles the material</a:t>
            </a:r>
          </a:p>
          <a:p>
            <a:r>
              <a:rPr lang="en-US" sz="2000" dirty="0"/>
              <a:t>Chi, G, and sigma phases are enriched in Si and Ni and can nucleate at interfaces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EEEC4-5B0B-34E4-2246-8BE33846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E9143-6518-0E15-64C0-7666C142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95" y="2231367"/>
            <a:ext cx="6416434" cy="34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3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788D-3F44-1149-A01F-96D53B58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Precipitate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56F5-6029-3F4C-B659-1222CD1AB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10972800" cy="1579767"/>
          </a:xfrm>
        </p:spPr>
        <p:txBody>
          <a:bodyPr/>
          <a:lstStyle/>
          <a:p>
            <a:r>
              <a:rPr lang="en-US" sz="2000" dirty="0"/>
              <a:t>Precipitation hardening relies on changes in solid solubility with temperature to produce fine particles of an impurity phase which impedes the movement of dislocations</a:t>
            </a:r>
          </a:p>
          <a:p>
            <a:r>
              <a:rPr lang="en-US" sz="2000" dirty="0"/>
              <a:t>Since dislocations are often the dominant carriers of plasticity, this serves to harden the material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3415F-C0C7-5546-B5DD-521EE3D5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 descr="What Are The 3 Stages In Precipitation Hardening?">
            <a:extLst>
              <a:ext uri="{FF2B5EF4-FFF2-40B4-BE49-F238E27FC236}">
                <a16:creationId xmlns:a16="http://schemas.microsoft.com/office/drawing/2014/main" id="{C8D2147F-D662-C84E-8703-2C21F5CB2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25" y="3548270"/>
            <a:ext cx="3694320" cy="254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Precipitation Hardening - Age Hardening - Definition | Material  Properties">
            <a:extLst>
              <a:ext uri="{FF2B5EF4-FFF2-40B4-BE49-F238E27FC236}">
                <a16:creationId xmlns:a16="http://schemas.microsoft.com/office/drawing/2014/main" id="{FAD93F94-B038-A54A-A5E6-5B1EFD3B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55" y="3288131"/>
            <a:ext cx="3897382" cy="292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14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0FC487-1773-B00F-22DD-A494B1142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01"/>
          <a:stretch/>
        </p:blipFill>
        <p:spPr>
          <a:xfrm>
            <a:off x="6874475" y="3429000"/>
            <a:ext cx="3947854" cy="3266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58F2C3-DFA8-4F40-B44F-BCE1E881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1571C-4479-7A40-9A3A-7DA9E1D120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Microstructure changes lead to irradiation hardening of the steel</a:t>
            </a:r>
          </a:p>
          <a:p>
            <a:r>
              <a:rPr lang="en-US" sz="2000" dirty="0"/>
              <a:t>High amounts of carbon in 12% Cr steels leads to a large amount of precipitation, up to twice as much as 9% Cr steels</a:t>
            </a:r>
          </a:p>
          <a:p>
            <a:r>
              <a:rPr lang="en-US" sz="2000" dirty="0"/>
              <a:t>This high carbon content is needed to use steels as martensite</a:t>
            </a:r>
          </a:p>
          <a:p>
            <a:r>
              <a:rPr lang="en-US" sz="2000" dirty="0"/>
              <a:t>Both the steels have mainly M23C6 carbides with a small fraction of monocarbides</a:t>
            </a:r>
          </a:p>
          <a:p>
            <a:r>
              <a:rPr lang="en-US" sz="2000" dirty="0"/>
              <a:t>This high concentration of precipitates can eventually lead to brittle failure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8FFEA-2876-854D-9FE5-15EF1F255D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critical stress is inversely proportional to the crack length, crack length is equal to the diameter of the carbide precipitate, thus fracture stress also decreases with increasing precipitate size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1CFDE-F876-654F-A677-08E92429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5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C8B1-7826-3B44-9940-1D60C432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Creep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A359-7423-E949-8E42-4038B6DBE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Irradiation creep resistance needs a good combination of thermal creep behavior and long-term microstructural stability at high temperature</a:t>
            </a:r>
          </a:p>
          <a:p>
            <a:r>
              <a:rPr lang="en-US" sz="2000" dirty="0"/>
              <a:t>In order to fabricate creep resistant steels, you design to have a number of microstructural features that are present</a:t>
            </a:r>
          </a:p>
          <a:p>
            <a:r>
              <a:rPr lang="en-US" sz="2000" dirty="0"/>
              <a:t>Introduce high dislocation density to increase the strength of the basic lattice</a:t>
            </a:r>
          </a:p>
          <a:p>
            <a:r>
              <a:rPr lang="en-US" sz="2000" dirty="0"/>
              <a:t>Strengthen the host lattice by solid solution strengtheners or defects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B4FA0-B38F-C94B-A52E-1A0730EAE3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Stabilize the boundaries created by phase transformations by precipitating carbides along the boundaries</a:t>
            </a:r>
          </a:p>
          <a:p>
            <a:r>
              <a:rPr lang="en-US" sz="2000" dirty="0"/>
              <a:t>Arrest dislocation glide and climb by selection of crystal structure, solid solution, interfaces, dislocation interactions</a:t>
            </a:r>
          </a:p>
          <a:p>
            <a:r>
              <a:rPr lang="en-US" sz="2000" dirty="0"/>
              <a:t>Resist sliding of grain boundaries by introducing special types of boundaries and anchoring the boundaries with precipitates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DBE61-C9E1-3043-86E3-E194BDFD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70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C8B1-7826-3B44-9940-1D60C432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Creep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A359-7423-E949-8E42-4038B6DBED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Ensure long-term stability of the microstructure, especially against recovery and coarsening of the fine second phase particles</a:t>
            </a:r>
          </a:p>
          <a:p>
            <a:r>
              <a:rPr lang="en-US" sz="2000" dirty="0"/>
              <a:t>In the case of 9–12 Cr steels, the martensitic lath structure decorated with only MX which should be stable over long-term service life is the most desired structure</a:t>
            </a:r>
          </a:p>
          <a:p>
            <a:r>
              <a:rPr lang="en-US" sz="2000" dirty="0"/>
              <a:t>MX can be stabilized over M23C6 by reducing the carbon content, but we need high amounts of C to have appropriate high temperature behavior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DBE61-C9E1-3043-86E3-E194BDFD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A62BA-990D-604B-A7F4-75632C48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76" y="2198686"/>
            <a:ext cx="4267200" cy="330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89066C-7788-F64A-8BD0-54D5DA4CF547}"/>
              </a:ext>
            </a:extLst>
          </p:cNvPr>
          <p:cNvSpPr txBox="1"/>
          <p:nvPr/>
        </p:nvSpPr>
        <p:spPr>
          <a:xfrm>
            <a:off x="6634433" y="2326893"/>
            <a:ext cx="126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undesirable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7DBEF-193F-0D40-A925-F88E9B5CC83F}"/>
              </a:ext>
            </a:extLst>
          </p:cNvPr>
          <p:cNvSpPr txBox="1"/>
          <p:nvPr/>
        </p:nvSpPr>
        <p:spPr>
          <a:xfrm>
            <a:off x="9813850" y="4562518"/>
            <a:ext cx="1262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desirable</a:t>
            </a:r>
          </a:p>
        </p:txBody>
      </p:sp>
    </p:spTree>
    <p:extLst>
      <p:ext uri="{BB962C8B-B14F-4D97-AF65-F5344CB8AC3E}">
        <p14:creationId xmlns:p14="http://schemas.microsoft.com/office/powerpoint/2010/main" val="149073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47CF-EAEA-5F40-93E5-30922295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cladding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C86A7-4523-F94D-9080-2F95131A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63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D460-5F73-5A49-9731-69FF9FDC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Creep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27D7-3433-584D-92F1-14515AFFE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So careful tailoring of alloying elements has led to improvement of the creep strength</a:t>
            </a:r>
          </a:p>
          <a:p>
            <a:r>
              <a:rPr lang="en-US" sz="2400" dirty="0"/>
              <a:t>Thermal creep behavior provides a starting point, which can then be refined by studying creep under irradiation</a:t>
            </a:r>
          </a:p>
          <a:p>
            <a:r>
              <a:rPr lang="en-US" sz="2400" dirty="0"/>
              <a:t>The irradiation creep depends on the stress level, the temperature, and the dose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BDA3D6-971F-E647-89EC-39D7A21A7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4096" y="1741360"/>
            <a:ext cx="3682275" cy="48242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A9BE8-448F-6340-8FAD-3E4112BA5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74AAA-0CE4-CB42-A03B-F0BC66040558}"/>
              </a:ext>
            </a:extLst>
          </p:cNvPr>
          <p:cNvSpPr txBox="1"/>
          <p:nvPr/>
        </p:nvSpPr>
        <p:spPr>
          <a:xfrm>
            <a:off x="6679347" y="2486581"/>
            <a:ext cx="13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Creep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16E69-5FB8-9B43-BA16-656ED56CFEBA}"/>
              </a:ext>
            </a:extLst>
          </p:cNvPr>
          <p:cNvSpPr txBox="1"/>
          <p:nvPr/>
        </p:nvSpPr>
        <p:spPr>
          <a:xfrm>
            <a:off x="6459427" y="4884173"/>
            <a:ext cx="1351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Irradiation Creep</a:t>
            </a:r>
          </a:p>
        </p:txBody>
      </p:sp>
    </p:spTree>
    <p:extLst>
      <p:ext uri="{BB962C8B-B14F-4D97-AF65-F5344CB8AC3E}">
        <p14:creationId xmlns:p14="http://schemas.microsoft.com/office/powerpoint/2010/main" val="288591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CCFF-76BC-0744-AA1F-B4E2F473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Creep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7BD3B-E652-CA43-A966-3F42FCDE8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7063409" cy="4157663"/>
          </a:xfrm>
        </p:spPr>
        <p:txBody>
          <a:bodyPr/>
          <a:lstStyle/>
          <a:p>
            <a:r>
              <a:rPr lang="en-US" sz="2200" dirty="0"/>
              <a:t>The excess point defects precipitate into either interstitial or vacancy loops, but not randomly</a:t>
            </a:r>
          </a:p>
          <a:p>
            <a:r>
              <a:rPr lang="en-US" sz="2200" dirty="0"/>
              <a:t>The interaction between point defects and stress leads to the precipitation of interstitial loops parallel to the applied stress, while vacancy loops form in planes perpendicular to the stress: stress-induced preferential nucleation (SIPN)</a:t>
            </a:r>
          </a:p>
          <a:p>
            <a:r>
              <a:rPr lang="en-US" sz="2200" dirty="0"/>
              <a:t>Under applied stress, the vacancies migrate preferentially to grain boundaries perpendicular to the applied stress, while the interstitials toward boundaries parallel to the stress: stress-induced preferential absorption (SIPA)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EDA8C5-4083-9A4B-BEC8-B78AEF078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79697" y="1742126"/>
            <a:ext cx="3021220" cy="23071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AB8C3-FF0E-1D48-A006-A9F43CF8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93BDE-25B5-4D4C-D61E-0DA41C6B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938" y="4049239"/>
            <a:ext cx="2552737" cy="23071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80345-04BF-9470-E478-3B2BF988EF91}"/>
              </a:ext>
            </a:extLst>
          </p:cNvPr>
          <p:cNvSpPr txBox="1"/>
          <p:nvPr/>
        </p:nvSpPr>
        <p:spPr>
          <a:xfrm>
            <a:off x="10919750" y="2895682"/>
            <a:ext cx="66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SIPN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BEF0E-744C-E323-F7B8-0843216F9E50}"/>
              </a:ext>
            </a:extLst>
          </p:cNvPr>
          <p:cNvSpPr txBox="1"/>
          <p:nvPr/>
        </p:nvSpPr>
        <p:spPr>
          <a:xfrm>
            <a:off x="10900916" y="5043804"/>
            <a:ext cx="662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SIPA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12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178BD-0FE7-5448-A4C1-8BEFCD3C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4162-C50E-AD41-8F0D-005C10C3E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099313" cy="4157663"/>
          </a:xfrm>
        </p:spPr>
        <p:txBody>
          <a:bodyPr/>
          <a:lstStyle/>
          <a:p>
            <a:r>
              <a:rPr lang="en-US" sz="2200" dirty="0"/>
              <a:t>The radiation-induced defects also evolve from isolated point defect to loops and voids, which have different types of influence on irradiation creep</a:t>
            </a:r>
          </a:p>
          <a:p>
            <a:r>
              <a:rPr lang="en-US" sz="2200" dirty="0"/>
              <a:t>Irradiation creep occurs simultaneously with swelling and swelling can influence irradiation creep</a:t>
            </a:r>
          </a:p>
          <a:p>
            <a:r>
              <a:rPr lang="en-US" sz="2200" dirty="0"/>
              <a:t>At very small dose levels, swelling enhances creep rates; beyond a certain dose level the creep component reduces; at high dose levels creep disappears, while swelling continues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1E8D8C-8F0D-2C4C-AB6C-C1EB33A501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0250" y="2428081"/>
            <a:ext cx="4279900" cy="3238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F6E98-7075-764B-B63A-974309BF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8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FB36-5F27-9945-A9D8-87E91B00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D229B-5010-894D-AD9B-45DDBB626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486400" cy="4157663"/>
          </a:xfrm>
        </p:spPr>
        <p:txBody>
          <a:bodyPr/>
          <a:lstStyle/>
          <a:p>
            <a:r>
              <a:rPr lang="en-US" sz="2200" dirty="0"/>
              <a:t>Ferritic steels have a large number of monocarbides which aid in creep resistance</a:t>
            </a:r>
          </a:p>
          <a:p>
            <a:r>
              <a:rPr lang="en-US" sz="2200" dirty="0"/>
              <a:t>The lath boundaries are decorated with Cr rich M23C6 precipitates which increase the thermal stability</a:t>
            </a:r>
          </a:p>
          <a:p>
            <a:r>
              <a:rPr lang="en-US" sz="2200" dirty="0"/>
              <a:t>Embrittlement is caused by 1) segregation of elements to lath boundaries which make the grain boundaries </a:t>
            </a:r>
            <a:r>
              <a:rPr lang="en-US" sz="2200" dirty="0" err="1"/>
              <a:t>decohesive</a:t>
            </a:r>
            <a:r>
              <a:rPr lang="en-US" sz="2200" dirty="0"/>
              <a:t>, and 2) evolution of carbides and intermetallic phases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A07E5-1A72-BA4B-9D53-E645004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E9ADDF-4841-5D40-8107-49C874CE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968503"/>
            <a:ext cx="5486400" cy="4157663"/>
          </a:xfrm>
        </p:spPr>
        <p:txBody>
          <a:bodyPr/>
          <a:lstStyle/>
          <a:p>
            <a:r>
              <a:rPr lang="en-US" sz="2200" dirty="0"/>
              <a:t>For removable components such as cladding, which are subjected to high temperature and pressure with a residence time of a few years, creep is the issue which decides their design and performance</a:t>
            </a:r>
          </a:p>
          <a:p>
            <a:r>
              <a:rPr lang="en-US" sz="2200" dirty="0"/>
              <a:t>For permanent support structures increase in hardening and loss in fracture toughness on irradiation are major issues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53805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3CC6B-F1FB-4447-AF15-FF8B032C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72E06-77D9-364B-8283-99D567CF7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The increase in the ductile to brittle transition temperature, DBTT, is known to be related to irradiation hardening, which is generally observed to saturate with fluence</a:t>
            </a:r>
          </a:p>
          <a:p>
            <a:r>
              <a:rPr lang="en-US" sz="2200" dirty="0"/>
              <a:t>Evidence for a possible maximum in DBTT was observed for the 12Cr steel irradiated in the range of 35–100 dpa in the FFTF</a:t>
            </a:r>
          </a:p>
          <a:p>
            <a:r>
              <a:rPr lang="en-US" sz="2200" dirty="0"/>
              <a:t>High fluence and/or high temperature are required before a maximum is observed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8E0FA-CDD9-EA42-A30F-7FD9BB0C2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Thus, these properties are a balance between the point defect production and irradiation-induced precipitation</a:t>
            </a:r>
          </a:p>
          <a:p>
            <a:r>
              <a:rPr lang="en-US" sz="2200" dirty="0"/>
              <a:t>The precipitation during irradiation hardens the steel and irradiation accelerated recovery and aging soften the steel</a:t>
            </a:r>
          </a:p>
          <a:p>
            <a:r>
              <a:rPr lang="en-US" sz="2200" dirty="0"/>
              <a:t>The high temperature recovery produces an observable saturation in hardening above ~720K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A1F7A-3BD7-C749-917F-F73AC6BE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1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E54E3-29D7-C915-70E1-D435211B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DBTT Changes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602A5-560E-26AD-8E46-ED200FEB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EC0D5-EA5D-DD3A-E7D0-00B99EE18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50"/>
          <a:stretch/>
        </p:blipFill>
        <p:spPr>
          <a:xfrm>
            <a:off x="609600" y="2047348"/>
            <a:ext cx="5260597" cy="3874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8C155-F6AB-096E-547D-BD65AED51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49"/>
          <a:stretch/>
        </p:blipFill>
        <p:spPr>
          <a:xfrm>
            <a:off x="6096000" y="1763389"/>
            <a:ext cx="4795777" cy="41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3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5912-6BA9-9A4E-BCEE-0B889960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DBTT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B1315-1242-ED45-A23B-C827F0BD8C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BCC materials can undergo significant increase in the DBTT at low T for even 1 dpa</a:t>
            </a:r>
          </a:p>
          <a:p>
            <a:r>
              <a:rPr lang="en-US" sz="2000" dirty="0"/>
              <a:t>The minimum operating temperature to avoid embrittlement F/M steels is ~500 K</a:t>
            </a:r>
          </a:p>
          <a:p>
            <a:r>
              <a:rPr lang="en-US" sz="2000" dirty="0"/>
              <a:t>Extensive evaluation of the embrittlement behavior of the ferritic steels for different compositions has been performed</a:t>
            </a:r>
          </a:p>
          <a:p>
            <a:r>
              <a:rPr lang="en-US" sz="2000" dirty="0"/>
              <a:t>Compositions around 9Cr show the least change in the DBTT, and addition of phosphorous, copper, vanadium, aluminum, and silicon increase the DBTT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A32D1-59CE-AA48-BB68-F61A503580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12Cr steels, like HT9, show a larger shift in DBTT as compared to modified 9Cr–1Mo steel, balancing between swelling resistant 12Cr steels and 9Cr steel which is less prone to embrittlement than 12Cr steels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2E07A-E20A-334B-A600-D77065E8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A670A0-365B-80B5-1FC8-2D400A8A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24623" y="731834"/>
            <a:ext cx="5730754" cy="377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69520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C908-B441-C042-B1DC-FAE47D63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affecting Embrittlement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5EDB-1E2B-C14E-BB60-26F47B0930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There are a number of microstructural features that can impact the embrittlement of F/M steels</a:t>
            </a:r>
          </a:p>
          <a:p>
            <a:r>
              <a:rPr lang="en-US" sz="2400" dirty="0"/>
              <a:t>Prior austenite grain size (PAGS)</a:t>
            </a:r>
          </a:p>
          <a:p>
            <a:r>
              <a:rPr lang="en-US" sz="2400" dirty="0"/>
              <a:t>The size of martensitic lath and packet (which is sensitive to </a:t>
            </a:r>
            <a:r>
              <a:rPr lang="en-US" sz="2400" dirty="0" err="1"/>
              <a:t>austenitization</a:t>
            </a:r>
            <a:r>
              <a:rPr lang="en-US" sz="2400" dirty="0"/>
              <a:t> temperature)</a:t>
            </a:r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74CF8-829D-8646-AA82-DB6399FB7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Tempering/annealing, which can increase carbide precipitate size</a:t>
            </a:r>
          </a:p>
          <a:p>
            <a:r>
              <a:rPr lang="en-US" sz="2400" dirty="0"/>
              <a:t>The generation of helium through (</a:t>
            </a:r>
            <a:r>
              <a:rPr lang="en-US" sz="2400" dirty="0" err="1"/>
              <a:t>n,alpha</a:t>
            </a:r>
            <a:r>
              <a:rPr lang="en-US" sz="2400" dirty="0"/>
              <a:t>) reaction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C01C1-C6FE-CA4B-8377-D8FCF9F8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71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4BFA-BA27-2542-B4EC-926B6356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 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FD8E6-A0BC-3549-AC0B-6A68700F1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860648" cy="4157663"/>
          </a:xfrm>
        </p:spPr>
        <p:txBody>
          <a:bodyPr/>
          <a:lstStyle/>
          <a:p>
            <a:r>
              <a:rPr lang="en-US" sz="2200" dirty="0"/>
              <a:t>Ferritic steels were experimentally observed to exhibit superior radiation resistance compared to austenitic steels, which is largely based on their low swelling behavior</a:t>
            </a:r>
          </a:p>
          <a:p>
            <a:r>
              <a:rPr lang="en-US" sz="2200" dirty="0"/>
              <a:t>The 9Cr–1Mo steel, modified 9Cr–1Mo (Grade 91), 9Cr–2Mo, and 12Cr–1MoVW (HT9) have low swelling rates at doses as high as 200 dpa</a:t>
            </a:r>
          </a:p>
          <a:p>
            <a:r>
              <a:rPr lang="en-US" sz="2200" dirty="0"/>
              <a:t>The threshold dose for swelling in ferritic steels is as high as nearly 200 dpa, compared to 80 dpa for the present generation austenitic stainless steel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DD234-80C2-D749-9726-0813B4FCD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6114" y="1968503"/>
            <a:ext cx="4886285" cy="4157663"/>
          </a:xfrm>
        </p:spPr>
        <p:txBody>
          <a:bodyPr/>
          <a:lstStyle/>
          <a:p>
            <a:r>
              <a:rPr lang="en-US" sz="2200" dirty="0"/>
              <a:t>HT9 shows 1% swelling at 693 K for 200 dpa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C8719-B8BB-254C-9E33-D4BE6B21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10DF2-97D0-2490-863A-B244FC3D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959" y="2888688"/>
            <a:ext cx="3952594" cy="373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1C98-A690-C040-9609-B199DA73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4C0E0-79E2-CC45-A827-F3F7B6356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Void swelling depends crucially on the structure of the matrix lattice, in which irradiation produces the excess defects</a:t>
            </a:r>
          </a:p>
          <a:p>
            <a:r>
              <a:rPr lang="en-US" sz="2000" dirty="0"/>
              <a:t>There are several reasons why the swelling resistance in ferritic steels is lower than austenitic steels</a:t>
            </a:r>
          </a:p>
          <a:p>
            <a:r>
              <a:rPr lang="en-US" sz="2000" dirty="0"/>
              <a:t>First, the relaxation volume for interstitials is large in ferrite than in austenite</a:t>
            </a:r>
          </a:p>
          <a:p>
            <a:r>
              <a:rPr lang="en-US" sz="2000" dirty="0"/>
              <a:t>Thus, for a given interstitial, the strain field is larger in ferrite, which has the impact of more strongly repelling other interstitials, and more strongly attracting vacancies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BE3E7-3073-8241-97A5-B8B60DAEE1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Second, the migration barrier of vacancies in ferrite is much lower than in austenite (0.55 eV to 1.4 eV)</a:t>
            </a:r>
          </a:p>
          <a:p>
            <a:r>
              <a:rPr lang="en-US" sz="2000" dirty="0"/>
              <a:t>Since vacancies are more mobile in ferrite, recombination is more likely with the dispersed isolated interstitials</a:t>
            </a:r>
          </a:p>
          <a:p>
            <a:r>
              <a:rPr lang="en-US" sz="2000" dirty="0"/>
              <a:t>Third, excess vacancies can be trapped at carbide particles, of which there is a high number density, as the C-vacancy binding energy in ferrite is twice that in austenite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D9C95-E81A-FA49-A9F1-7D9A3C292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3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8D74-AE95-534A-9E63-422E4552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advanced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D4613-0D7E-F045-AB33-5F8312F46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104021" cy="4157663"/>
          </a:xfrm>
        </p:spPr>
        <p:txBody>
          <a:bodyPr/>
          <a:lstStyle/>
          <a:p>
            <a:r>
              <a:rPr lang="en-US" sz="2000" dirty="0"/>
              <a:t>Austenitic stainless steels are widely used as structural components in nuclear service</a:t>
            </a:r>
          </a:p>
          <a:p>
            <a:r>
              <a:rPr lang="en-US" sz="2000" dirty="0"/>
              <a:t>At high dose, the microstructure develops a high concentration of voids, leading to dramatic swelling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83FA5-0555-5544-80D1-FC917C266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63481" y="1968500"/>
            <a:ext cx="3653038" cy="4157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C6C8C-9294-DE4C-86DB-0F5C47B1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1" y="3746881"/>
            <a:ext cx="3653038" cy="2498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6DD3F-B13E-CD4E-9791-FCEEF33685B8}"/>
              </a:ext>
            </a:extLst>
          </p:cNvPr>
          <p:cNvSpPr txBox="1"/>
          <p:nvPr/>
        </p:nvSpPr>
        <p:spPr>
          <a:xfrm>
            <a:off x="4750309" y="4512366"/>
            <a:ext cx="162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Void swelling in 304SS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3E7585-CB21-E741-AC07-93488BB5ADFF}"/>
              </a:ext>
            </a:extLst>
          </p:cNvPr>
          <p:cNvSpPr txBox="1"/>
          <p:nvPr/>
        </p:nvSpPr>
        <p:spPr>
          <a:xfrm>
            <a:off x="10255781" y="2744499"/>
            <a:ext cx="162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Swelling of cladding in FFTF and BN-600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150671-1B81-FB40-AAC1-79BB4C91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7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5B43-335B-874E-97A8-8C8FD278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EF490-6EF8-A642-BE11-045B616DA3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968503"/>
            <a:ext cx="6439383" cy="4157663"/>
          </a:xfrm>
        </p:spPr>
        <p:txBody>
          <a:bodyPr/>
          <a:lstStyle/>
          <a:p>
            <a:r>
              <a:rPr lang="en-US" sz="2200" dirty="0"/>
              <a:t>Fourth, the way dislocations and solutes interact in ferrite makes them strong sinks, generating strain fields that attract vacancies and provide a high sink density</a:t>
            </a:r>
          </a:p>
          <a:p>
            <a:r>
              <a:rPr lang="en-US" sz="2200" dirty="0"/>
              <a:t>Finally, the complex microstructure of martensite laths and a ferrite matrix inherently produces a very high density of sinks, with some arguing the fundamental microstructure of F-M steels governs the improved swelling behavior</a:t>
            </a:r>
          </a:p>
          <a:p>
            <a:r>
              <a:rPr lang="en-US" sz="2200" dirty="0"/>
              <a:t>Some combination of all of these factors likely contribute</a:t>
            </a:r>
          </a:p>
          <a:p>
            <a:endParaRPr lang="en-US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1A010-D0E0-964D-A43D-68F88BB2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1BCF3C-E69D-0D97-809A-57DADC53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982" y="2519224"/>
            <a:ext cx="4617915" cy="305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912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82AE-F905-1F42-9B38-0484D4D4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Ferritic/Martensitic Steels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D3F2-DAFA-E244-BA1F-1125BFB58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10972800" cy="4157663"/>
          </a:xfrm>
        </p:spPr>
        <p:txBody>
          <a:bodyPr/>
          <a:lstStyle/>
          <a:p>
            <a:r>
              <a:rPr lang="en-US" sz="2400" dirty="0"/>
              <a:t>Austenitic steels undergo excessive void swelling in fast reactor conditions</a:t>
            </a:r>
          </a:p>
          <a:p>
            <a:r>
              <a:rPr lang="en-US" sz="2400" dirty="0"/>
              <a:t>F/M steels have good mechanical properties, are cheap, and their microstructure can be tailored through composition and fabrication</a:t>
            </a:r>
          </a:p>
          <a:p>
            <a:r>
              <a:rPr lang="en-US" sz="2400" dirty="0"/>
              <a:t>M23C6 and monocarbide precipitate are prevalent both along grain boundaries and within the grains</a:t>
            </a:r>
          </a:p>
          <a:p>
            <a:r>
              <a:rPr lang="en-US" sz="2400" dirty="0"/>
              <a:t>Tailoring of alloying elements has allowed for improved creep strength</a:t>
            </a:r>
          </a:p>
          <a:p>
            <a:r>
              <a:rPr lang="en-US" sz="2400" dirty="0"/>
              <a:t>Embrittlement is caused by segregation of elements to lath boundaries and evolution of precipitates</a:t>
            </a:r>
          </a:p>
          <a:p>
            <a:r>
              <a:rPr lang="en-US" sz="2400" dirty="0"/>
              <a:t>DBTT shift is minimized for 9Cr steels</a:t>
            </a:r>
          </a:p>
          <a:p>
            <a:r>
              <a:rPr lang="en-US" sz="2400" dirty="0"/>
              <a:t>F/M steels swell very little, one of the key features making them suitable for application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D1E3-E8A5-4544-9EA4-0F74B41B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B26B-827C-914D-87A7-6D23FF60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advanced cladding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B13A3-00D0-5149-B38D-C54A5E469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4"/>
            <a:ext cx="4446914" cy="3835948"/>
          </a:xfrm>
        </p:spPr>
        <p:txBody>
          <a:bodyPr/>
          <a:lstStyle/>
          <a:p>
            <a:r>
              <a:rPr lang="en-US" sz="2000" dirty="0"/>
              <a:t>High fluence can also provide significant radiation hardening, coupled with severe losses in ductility</a:t>
            </a:r>
          </a:p>
          <a:p>
            <a:r>
              <a:rPr lang="en-US" sz="2000" dirty="0"/>
              <a:t>In addition to high fluence, high temperature contributes to void swelling</a:t>
            </a:r>
          </a:p>
          <a:p>
            <a:r>
              <a:rPr lang="en-US" sz="2000" dirty="0"/>
              <a:t>SS significantly weakens with increasing temperature</a:t>
            </a:r>
          </a:p>
          <a:p>
            <a:r>
              <a:rPr lang="en-US" sz="2000" dirty="0"/>
              <a:t>Thus, their applicability is limited in advanced reactor systems where high dose and high temperature are 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8C921-F660-9F47-9153-1E54DAE1A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0852" y="4260681"/>
            <a:ext cx="3511279" cy="2466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AA9368-0264-914C-B47A-596957A5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860" y="4226516"/>
            <a:ext cx="3266313" cy="24669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47998-AB3E-C046-9E12-2143DF74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B65EB-702D-571E-02DA-68019D0A9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615" y="1694678"/>
            <a:ext cx="3194908" cy="2626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713FA-FA66-7A15-AF16-791B20CC4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567" y="1785506"/>
            <a:ext cx="3424715" cy="24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B6D0-2538-1640-89BE-D11AC48E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Reactor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EBB49-A319-9E48-A708-D9FB38BD3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3872948" cy="4157663"/>
          </a:xfrm>
        </p:spPr>
        <p:txBody>
          <a:bodyPr/>
          <a:lstStyle/>
          <a:p>
            <a:r>
              <a:rPr lang="en-US" sz="2200" dirty="0"/>
              <a:t>The structural components experience a different environment in advanced fast reactors than those in commercial LWRs</a:t>
            </a:r>
          </a:p>
          <a:p>
            <a:r>
              <a:rPr lang="en-US" sz="2200" dirty="0"/>
              <a:t>Key phenomena include void swelling, irradiation growth, irradiation hardening, irradiation creep, and helium embrittlement</a:t>
            </a:r>
          </a:p>
          <a:p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490208-F009-454B-84D4-C45548F20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5058" y="1971570"/>
            <a:ext cx="6324600" cy="41545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5EC6-FDDB-A54D-A79D-42EF6FC9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4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6032-97AC-DF42-B985-5F7874DB8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 and Ferritic-Martensitic Steels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6AEC-0CDE-B04D-85D9-F917C4EC50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advanced ferritic and ferritic–martensitic steels of current interest have evolved from creep-resistant ferritic steels</a:t>
            </a:r>
          </a:p>
          <a:p>
            <a:r>
              <a:rPr lang="en-US" sz="2400" dirty="0"/>
              <a:t>Subsequent developments through different levels of Cr and Mo have led to the current ferritic and ferritic–martensitic steels: 9–12% Cr–Mo steels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ACEC8-3EAB-5F4F-A546-4807EFFBA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F-M steels have advantageous mechanical properties, are relatively cheap, and control of their microstructure can be performed with heat treatments</a:t>
            </a:r>
          </a:p>
          <a:p>
            <a:r>
              <a:rPr lang="en-US" sz="2400" dirty="0"/>
              <a:t>F-M steels generally have worse high T mechanical properties than austenitic steels, especially creep life and irradiation creep resistance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809E2-E30F-404C-BD00-955B2FCE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3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5B49-AC7B-7F15-2034-D9A3DDD2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 and Micro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57E1E-1732-AA4D-5DD7-8C791ECAA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4979831" cy="4157663"/>
          </a:xfrm>
        </p:spPr>
        <p:txBody>
          <a:bodyPr/>
          <a:lstStyle/>
          <a:p>
            <a:r>
              <a:rPr lang="en-US" sz="2200" dirty="0"/>
              <a:t>alpha-Fe: ferrite, bcc</a:t>
            </a:r>
          </a:p>
          <a:p>
            <a:r>
              <a:rPr lang="en-US" sz="2200" dirty="0"/>
              <a:t>gamma-Fe: austenite, </a:t>
            </a:r>
            <a:r>
              <a:rPr lang="en-US" sz="2200" dirty="0" err="1"/>
              <a:t>fcc</a:t>
            </a:r>
            <a:endParaRPr lang="en-US" sz="2200" dirty="0"/>
          </a:p>
          <a:p>
            <a:r>
              <a:rPr lang="en-US" sz="2200" dirty="0"/>
              <a:t>delta-Fe: high temperature ferrite, bcc</a:t>
            </a:r>
          </a:p>
          <a:p>
            <a:r>
              <a:rPr lang="en-US" sz="2200" dirty="0"/>
              <a:t>martensite: C-rich </a:t>
            </a:r>
            <a:r>
              <a:rPr lang="en-US" sz="2200" dirty="0" err="1"/>
              <a:t>bct</a:t>
            </a:r>
            <a:endParaRPr lang="en-US" sz="2200" dirty="0"/>
          </a:p>
          <a:p>
            <a:r>
              <a:rPr lang="en-US" sz="2200" dirty="0"/>
              <a:t>pearlite: lamellar combination of ferrite and cementite (Fe3C)</a:t>
            </a:r>
          </a:p>
          <a:p>
            <a:r>
              <a:rPr lang="en-US" sz="2200" dirty="0"/>
              <a:t>also upper and lower bainite: don’t worry about it</a:t>
            </a:r>
          </a:p>
          <a:p>
            <a:r>
              <a:rPr lang="en-US" sz="2200" dirty="0"/>
              <a:t>alpha’: Cr rich ferrite (mainly induced via thermal aging)</a:t>
            </a:r>
          </a:p>
        </p:txBody>
      </p:sp>
      <p:pic>
        <p:nvPicPr>
          <p:cNvPr id="1028" name="Picture 4" descr="Optical micrographs showing the microstructure of the original reduced... |  Download Scientific Diagram">
            <a:extLst>
              <a:ext uri="{FF2B5EF4-FFF2-40B4-BE49-F238E27FC236}">
                <a16:creationId xmlns:a16="http://schemas.microsoft.com/office/drawing/2014/main" id="{B90F46A1-8144-16D4-370B-1F0BE4AD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359" y="4278179"/>
            <a:ext cx="3293243" cy="247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8F2855-5203-BEF0-D23E-4B10829D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011981" y="1968500"/>
            <a:ext cx="2907039" cy="215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tical microstructure of the investigated steel, showing the majority... |  Download Scientific Diagram">
            <a:extLst>
              <a:ext uri="{FF2B5EF4-FFF2-40B4-BE49-F238E27FC236}">
                <a16:creationId xmlns:a16="http://schemas.microsoft.com/office/drawing/2014/main" id="{2CF5BA1B-C777-B458-2212-30C1D386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3489"/>
            <a:ext cx="2853572" cy="21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3D3F1-42E3-8E37-2C19-176B0CF57DFC}"/>
              </a:ext>
            </a:extLst>
          </p:cNvPr>
          <p:cNvSpPr txBox="1"/>
          <p:nvPr/>
        </p:nvSpPr>
        <p:spPr>
          <a:xfrm>
            <a:off x="6787166" y="2318197"/>
            <a:ext cx="1661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martensite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2766F-11D9-56AA-7B45-94A9DEED052B}"/>
              </a:ext>
            </a:extLst>
          </p:cNvPr>
          <p:cNvSpPr txBox="1"/>
          <p:nvPr/>
        </p:nvSpPr>
        <p:spPr>
          <a:xfrm>
            <a:off x="9827914" y="2335413"/>
            <a:ext cx="1661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ferrite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ABCE7-90E3-A6EA-B289-049C3E4DE23D}"/>
              </a:ext>
            </a:extLst>
          </p:cNvPr>
          <p:cNvSpPr txBox="1"/>
          <p:nvPr/>
        </p:nvSpPr>
        <p:spPr>
          <a:xfrm>
            <a:off x="7662498" y="4460584"/>
            <a:ext cx="26989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ferrite-martensite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1F25A682-7AB2-D17E-4DE7-76A84F5E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</p:spPr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100B-53DB-EB40-9BFA-D0FB90B3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Ferritic-Martensitic Steels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B9F3-254C-194A-B405-4D43AFB8A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184407" cy="4157663"/>
          </a:xfrm>
        </p:spPr>
        <p:txBody>
          <a:bodyPr/>
          <a:lstStyle/>
          <a:p>
            <a:r>
              <a:rPr lang="en-US" sz="2200" dirty="0"/>
              <a:t>The ability to retain ferrite is dependent upon the alloying elements and the heat treatments</a:t>
            </a:r>
          </a:p>
          <a:p>
            <a:r>
              <a:rPr lang="en-US" sz="2200" dirty="0"/>
              <a:t>In addition to Cr and Mo, the amount of Si, V, and C affect the phase boundaries</a:t>
            </a:r>
          </a:p>
          <a:p>
            <a:r>
              <a:rPr lang="en-US" sz="2200" dirty="0"/>
              <a:t>Accordingly, the 9-12% Cr/Mo family of steels can either be martensitic (9Cr–1MoVNb (T91)), ferritic (12Cr–1MoVW (HT9)) or ferritic–martensitic (9Cr–2Mo–V–Nb (EM12)) steel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BD3734-5C18-9948-B36C-811C2A42E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94007" y="2095018"/>
            <a:ext cx="2842349" cy="3618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F42A8-787F-2447-804D-5A1A38F9A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873" y="2805256"/>
            <a:ext cx="3584127" cy="2322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E9BC8-99EE-0743-80CE-15DE5A156BF7}"/>
              </a:ext>
            </a:extLst>
          </p:cNvPr>
          <p:cNvSpPr txBox="1"/>
          <p:nvPr/>
        </p:nvSpPr>
        <p:spPr>
          <a:xfrm>
            <a:off x="9168063" y="5127585"/>
            <a:ext cx="2538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TTT diagram of austenite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5656E-B307-1540-95E6-3C9017D8C2B4}"/>
              </a:ext>
            </a:extLst>
          </p:cNvPr>
          <p:cNvSpPr txBox="1"/>
          <p:nvPr/>
        </p:nvSpPr>
        <p:spPr>
          <a:xfrm>
            <a:off x="6003402" y="5837823"/>
            <a:ext cx="3072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Pseudo-binary phase diagram with Cr equivalent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DD4F1-8393-4E43-97CC-CB54CA39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2DE3-DC45-824B-AF37-5D9EE377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A2CC2-F0A5-9344-8EBF-093D46A74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588000" cy="4157663"/>
          </a:xfrm>
        </p:spPr>
        <p:txBody>
          <a:bodyPr/>
          <a:lstStyle/>
          <a:p>
            <a:r>
              <a:rPr lang="en-US" sz="2400" dirty="0"/>
              <a:t>The developed of 9Cr-Mo steels was initially focused on oxidation resistance and creep strength</a:t>
            </a:r>
          </a:p>
          <a:p>
            <a:r>
              <a:rPr lang="en-US" sz="2400" dirty="0"/>
              <a:t>The optimized initial alloy composition considered was 9Cr, 2Mo, 1W, 0.5Si, with C, B, V, Nb, and Ta in small amounts</a:t>
            </a:r>
          </a:p>
          <a:p>
            <a:r>
              <a:rPr lang="en-US" sz="2400" dirty="0"/>
              <a:t>A reduction in Cr content lowers the oxidation resistance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E82F6-2880-644C-8CC9-8D36009F07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Higher Cr content has two effects, 1) it increases the hardenability leading to the formation of martensite, and 2) promotes the formation of </a:t>
            </a:r>
            <a:r>
              <a:rPr lang="en-US" sz="2400" dirty="0">
                <a:latin typeface="Symbol" pitchFamily="2" charset="2"/>
              </a:rPr>
              <a:t>d</a:t>
            </a:r>
            <a:r>
              <a:rPr lang="en-US" sz="2400" dirty="0"/>
              <a:t>-ferrite, reducing the toughness</a:t>
            </a:r>
          </a:p>
          <a:p>
            <a:r>
              <a:rPr lang="en-US" sz="2400" dirty="0"/>
              <a:t>If the </a:t>
            </a:r>
            <a:r>
              <a:rPr lang="en-US" sz="2400" dirty="0" err="1"/>
              <a:t>W+Mo</a:t>
            </a:r>
            <a:r>
              <a:rPr lang="en-US" sz="2400" dirty="0"/>
              <a:t> concentration is kept &lt;3%, creep strength will reduce, while higher amount promotes the formation of </a:t>
            </a:r>
            <a:r>
              <a:rPr lang="el-GR" sz="2400" dirty="0"/>
              <a:t>δ</a:t>
            </a:r>
            <a:r>
              <a:rPr lang="en-US" sz="2400" dirty="0"/>
              <a:t>-ferrite and brittle Fe2Mo Laves phase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5BDF8-FCA5-234E-A836-ECB6464E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61589"/>
      </p:ext>
    </p:extLst>
  </p:cSld>
  <p:clrMapOvr>
    <a:masterClrMapping/>
  </p:clrMapOvr>
</p:sld>
</file>

<file path=ppt/theme/theme1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</TotalTime>
  <Words>2366</Words>
  <Application>Microsoft Macintosh PowerPoint</Application>
  <PresentationFormat>Widescreen</PresentationFormat>
  <Paragraphs>211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Helvetica</vt:lpstr>
      <vt:lpstr>Symbol</vt:lpstr>
      <vt:lpstr>1_NCStateU-horizontal-left-logo</vt:lpstr>
      <vt:lpstr>NE 795: Advanced Reactor Materials</vt:lpstr>
      <vt:lpstr>advanced cladding</vt:lpstr>
      <vt:lpstr>The need for advanced cladding</vt:lpstr>
      <vt:lpstr>The need for advanced cladding</vt:lpstr>
      <vt:lpstr>Fast Reactor Conditions</vt:lpstr>
      <vt:lpstr>Ferritic and Ferritic-Martensitic Steels</vt:lpstr>
      <vt:lpstr>Crystal and Micro Structures</vt:lpstr>
      <vt:lpstr>Ferritic-Martensitic Steels</vt:lpstr>
      <vt:lpstr>Composition Effects</vt:lpstr>
      <vt:lpstr>Composition Optimization</vt:lpstr>
      <vt:lpstr>Composition Optimization</vt:lpstr>
      <vt:lpstr>Microstructure</vt:lpstr>
      <vt:lpstr>Microstructure</vt:lpstr>
      <vt:lpstr>Radiation Damage</vt:lpstr>
      <vt:lpstr>Phase Precipitation</vt:lpstr>
      <vt:lpstr>Precipitate Hardening</vt:lpstr>
      <vt:lpstr>Irradiation Hardening</vt:lpstr>
      <vt:lpstr>Irradiation Creep Resistance</vt:lpstr>
      <vt:lpstr>Irradiation Creep Resistance</vt:lpstr>
      <vt:lpstr>Irradiation Creep Resistance</vt:lpstr>
      <vt:lpstr>Irradiation Creep Resistance</vt:lpstr>
      <vt:lpstr>Creep Evolution</vt:lpstr>
      <vt:lpstr>Irradiation Embrittlement</vt:lpstr>
      <vt:lpstr>Irradiation Embrittlement</vt:lpstr>
      <vt:lpstr>DBTT Changes</vt:lpstr>
      <vt:lpstr>DBTT</vt:lpstr>
      <vt:lpstr>Features affecting Embrittlement</vt:lpstr>
      <vt:lpstr>Void Swelling Resistance</vt:lpstr>
      <vt:lpstr>Void Swelling</vt:lpstr>
      <vt:lpstr>Void Swelling</vt:lpstr>
      <vt:lpstr>Ferritic/Martensitic Steels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 591: Advanced Reactor Materials</dc:title>
  <dc:creator>Benjamin W. Beeler</dc:creator>
  <cp:lastModifiedBy>Benjamin W. Beeler</cp:lastModifiedBy>
  <cp:revision>23</cp:revision>
  <dcterms:created xsi:type="dcterms:W3CDTF">2021-06-30T18:29:00Z</dcterms:created>
  <dcterms:modified xsi:type="dcterms:W3CDTF">2023-10-26T19:33:02Z</dcterms:modified>
</cp:coreProperties>
</file>